
<file path=[Content_Types].xml><?xml version="1.0" encoding="utf-8"?>
<Types xmlns="http://schemas.openxmlformats.org/package/2006/content-types">
  <Override PartName="/ppt/slides/slide6.xml" ContentType="application/vnd.openxmlformats-officedocument.presentationml.slide+xml"/>
  <Override PartName="/ppt/slideLayouts/slideLayout8.xml" ContentType="application/vnd.openxmlformats-officedocument.presentationml.slideLayout+xml"/>
  <Override PartName="/ppt/notesSlides/notesSlide2.xml" ContentType="application/vnd.openxmlformats-officedocument.presentationml.notesSlide+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18.xml" ContentType="application/vnd.openxmlformats-officedocument.presentationml.notesSlide+xml"/>
  <Default Extension="mov" ContentType="video/unknown"/>
  <Default Extension="rels" ContentType="application/vnd.openxmlformats-package.relationships+xml"/>
  <Default Extension="xml" ContentType="application/xml"/>
  <Override PartName="/ppt/slides/slide14.xml" ContentType="application/vnd.openxmlformats-officedocument.presentationml.slide+xml"/>
  <Override PartName="/ppt/notesMasters/notesMaster1.xml" ContentType="application/vnd.openxmlformats-officedocument.presentationml.notesMaster+xml"/>
  <Override PartName="/ppt/notesSlides/notesSlide16.xml" ContentType="application/vnd.openxmlformats-officedocument.presentationml.notes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Authors.xml" ContentType="application/vnd.openxmlformats-officedocument.presentationml.commentAuthors+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20.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notesSlides/notesSlide3.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60" r:id="rId3"/>
    <p:sldId id="262" r:id="rId4"/>
    <p:sldId id="281" r:id="rId5"/>
    <p:sldId id="273" r:id="rId6"/>
    <p:sldId id="280" r:id="rId7"/>
    <p:sldId id="278" r:id="rId8"/>
    <p:sldId id="279" r:id="rId9"/>
    <p:sldId id="264" r:id="rId10"/>
    <p:sldId id="263" r:id="rId11"/>
    <p:sldId id="274" r:id="rId12"/>
    <p:sldId id="267" r:id="rId13"/>
    <p:sldId id="266" r:id="rId14"/>
    <p:sldId id="270" r:id="rId15"/>
    <p:sldId id="282" r:id="rId16"/>
    <p:sldId id="269" r:id="rId17"/>
    <p:sldId id="268" r:id="rId18"/>
    <p:sldId id="271" r:id="rId19"/>
    <p:sldId id="277" r:id="rId20"/>
    <p:sldId id="272" r:id="rId2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arc Beitchman" initials="" lastIdx="7"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autoAdjust="0"/>
    <p:restoredTop sz="57888" autoAdjust="0"/>
  </p:normalViewPr>
  <p:slideViewPr>
    <p:cSldViewPr>
      <p:cViewPr varScale="1">
        <p:scale>
          <a:sx n="66" d="100"/>
          <a:sy n="66" d="100"/>
        </p:scale>
        <p:origin x="-2934" y="-9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ov>
</file>

<file path=ppt/media/media2.mov>
</file>

<file path=ppt/media/media3.mov>
</file>

<file path=ppt/media/media4.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B4EA8A1-1736-4556-91E4-938A7DBAC110}" type="datetimeFigureOut">
              <a:rPr lang="en-US" smtClean="0"/>
              <a:pPr/>
              <a:t>4/1/2013</a:t>
            </a:fld>
            <a:endParaRPr lang="en-US"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724C454-5928-4F08-BD23-BD53897AA9C7}" type="slidenum">
              <a:rPr lang="en-US" smtClean="0"/>
              <a:pPr/>
              <a:t>‹#›</a:t>
            </a:fld>
            <a:endParaRPr lang="en-US" dirty="0"/>
          </a:p>
        </p:txBody>
      </p:sp>
    </p:spTree>
    <p:extLst>
      <p:ext uri="{BB962C8B-B14F-4D97-AF65-F5344CB8AC3E}">
        <p14:creationId xmlns:p14="http://schemas.microsoft.com/office/powerpoint/2010/main" xmlns="" val="174328414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www.americanbar.org/content/dam/aba/migrated/marketresearch/PublicDocuments/lawyer_demographics_2011.authcheckdam.pdf"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www.nalp.org/employmentpatterns1999-2010" TargetMode="External"/><Relationship Id="rId4" Type="http://schemas.openxmlformats.org/officeDocument/2006/relationships/hyperlink" Target="http://www.bls.gov/ooh/legal/lawyers.htm"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sz="1200" kern="1200" dirty="0" smtClean="0">
                <a:solidFill>
                  <a:schemeClr val="tx1"/>
                </a:solidFill>
                <a:latin typeface="+mn-lt"/>
                <a:ea typeface="+mn-ea"/>
                <a:cs typeface="+mn-cs"/>
              </a:rPr>
              <a:t>Vizibid will revolutionize the way lawyers find and prepare legal documents.</a:t>
            </a:r>
            <a:endParaRPr lang="en-US" b="0" dirty="0" smtClean="0"/>
          </a:p>
        </p:txBody>
      </p:sp>
      <p:sp>
        <p:nvSpPr>
          <p:cNvPr id="4" name="Slide Number Placeholder 3"/>
          <p:cNvSpPr>
            <a:spLocks noGrp="1"/>
          </p:cNvSpPr>
          <p:nvPr>
            <p:ph type="sldNum" sz="quarter" idx="10"/>
          </p:nvPr>
        </p:nvSpPr>
        <p:spPr/>
        <p:txBody>
          <a:bodyPr/>
          <a:lstStyle/>
          <a:p>
            <a:fld id="{4724C454-5928-4F08-BD23-BD53897AA9C7}" type="slidenum">
              <a:rPr lang="en-US" smtClean="0"/>
              <a:pPr/>
              <a:t>1</a:t>
            </a:fld>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the United States there are more</a:t>
            </a:r>
            <a:r>
              <a:rPr lang="en-US" baseline="0" dirty="0" smtClean="0"/>
              <a:t> than </a:t>
            </a:r>
            <a:r>
              <a:rPr lang="en-US" dirty="0" smtClean="0"/>
              <a:t>350,000 lawyers who practice alone or in small law firms. A smaller yet significant number of lawyers work in-house</a:t>
            </a:r>
            <a:r>
              <a:rPr lang="en-US" baseline="0" dirty="0" smtClean="0"/>
              <a:t> at small and medium companies. </a:t>
            </a:r>
            <a:r>
              <a:rPr lang="en-US" dirty="0" smtClean="0"/>
              <a:t>This a conservative</a:t>
            </a:r>
            <a:r>
              <a:rPr lang="en-US" baseline="0" dirty="0" smtClean="0"/>
              <a:t> estimate of </a:t>
            </a:r>
            <a:r>
              <a:rPr lang="en-US" dirty="0" smtClean="0"/>
              <a:t>the total addressable market</a:t>
            </a:r>
            <a:r>
              <a:rPr lang="en-US" baseline="0" dirty="0" smtClean="0"/>
              <a:t> in the United States. </a:t>
            </a:r>
          </a:p>
          <a:p>
            <a:endParaRPr lang="en-US" baseline="0" dirty="0" smtClean="0"/>
          </a:p>
          <a:p>
            <a:r>
              <a:rPr lang="en-US" baseline="0" dirty="0" smtClean="0"/>
              <a:t>The 350,000 figure is based on the following data:</a:t>
            </a:r>
          </a:p>
          <a:p>
            <a:endParaRPr lang="en-US" baseline="0" dirty="0" smtClean="0"/>
          </a:p>
          <a:p>
            <a:r>
              <a:rPr lang="en-US" sz="1200" kern="1200" dirty="0" smtClean="0">
                <a:solidFill>
                  <a:schemeClr val="tx1"/>
                </a:solidFill>
                <a:latin typeface="+mn-lt"/>
                <a:ea typeface="+mn-ea"/>
                <a:cs typeface="+mn-cs"/>
              </a:rPr>
              <a:t>The American Bar Association (ABA) reports a total of 1,225,452 licensed attorneys in the United States as of April 2011. According to the ABA, the percentage of all licensed attorneys in private practice was 73% in 1991 and 74% in 2000; of those lawyers in private practice, 74% were in solo firms or firms with 20 lawyers or fewer in 1991, and 76% in 2000. Assuming the average of these percentages held true in April 2011, the ABA’s figures show that there were approximately 675,530 solo and small firm lawyers in the United States at that time. (See </a:t>
            </a:r>
            <a:r>
              <a:rPr lang="en-US" sz="1200" u="sng" kern="1200" dirty="0" smtClean="0">
                <a:solidFill>
                  <a:schemeClr val="tx1"/>
                </a:solidFill>
                <a:latin typeface="+mn-lt"/>
                <a:ea typeface="+mn-ea"/>
                <a:cs typeface="+mn-cs"/>
                <a:hlinkClick r:id="rId3"/>
              </a:rPr>
              <a:t>http://www.americanbar.org/content/dam/aba/migrated/marketresearch/PublicDocuments/lawyer_demographics_2011.authcheckdam.pdf</a:t>
            </a:r>
            <a:r>
              <a:rPr lang="en-US" sz="1200" kern="1200" dirty="0" smtClean="0">
                <a:solidFill>
                  <a:schemeClr val="tx1"/>
                </a:solidFill>
                <a:latin typeface="+mn-lt"/>
                <a:ea typeface="+mn-ea"/>
                <a:cs typeface="+mn-cs"/>
              </a:rPr>
              <a:t>.) Other sources suggest this number is lower. For example, the U.S. Bureau of Labor Statistics’ Occupational Outlook Handbook puts the total number of lawyer jobs in the U.S. at 728,200 in 2010. (See </a:t>
            </a:r>
            <a:r>
              <a:rPr lang="en-US" sz="1200" u="sng" kern="1200" dirty="0" smtClean="0">
                <a:solidFill>
                  <a:schemeClr val="tx1"/>
                </a:solidFill>
                <a:latin typeface="+mn-lt"/>
                <a:ea typeface="+mn-ea"/>
                <a:cs typeface="+mn-cs"/>
                <a:hlinkClick r:id="rId4"/>
              </a:rPr>
              <a:t>http://www.bls.gov/ooh/legal/lawyers.htm</a:t>
            </a:r>
            <a:r>
              <a:rPr lang="en-US" sz="1200" kern="1200" dirty="0" smtClean="0">
                <a:solidFill>
                  <a:schemeClr val="tx1"/>
                </a:solidFill>
                <a:latin typeface="+mn-lt"/>
                <a:ea typeface="+mn-ea"/>
                <a:cs typeface="+mn-cs"/>
              </a:rPr>
              <a:t>.) The National Association of Law Placement reported in its August 2011 NALP Bulletin that 52.6% of male lawyers and 49.5% of female lawyers were in solo practice or firms with 25 lawyers or fewer in 2010. (See </a:t>
            </a:r>
            <a:r>
              <a:rPr lang="en-US" sz="1200" u="sng" kern="1200" dirty="0" smtClean="0">
                <a:solidFill>
                  <a:schemeClr val="tx1"/>
                </a:solidFill>
                <a:latin typeface="+mn-lt"/>
                <a:ea typeface="+mn-ea"/>
                <a:cs typeface="+mn-cs"/>
                <a:hlinkClick r:id="rId5"/>
              </a:rPr>
              <a:t>http://www.nalp.org/employmentpatterns1999-2010</a:t>
            </a:r>
            <a:r>
              <a:rPr lang="en-US" sz="1200" kern="1200" dirty="0" smtClean="0">
                <a:solidFill>
                  <a:schemeClr val="tx1"/>
                </a:solidFill>
                <a:latin typeface="+mn-lt"/>
                <a:ea typeface="+mn-ea"/>
                <a:cs typeface="+mn-cs"/>
              </a:rPr>
              <a:t>.) With these figures in mind, our estimate of 350,000 lawyers in solo or small practice firms is on the conservative end of the spectrum of available figures.</a:t>
            </a:r>
            <a:endParaRPr lang="en-US" baseline="0" dirty="0" smtClean="0"/>
          </a:p>
        </p:txBody>
      </p:sp>
      <p:sp>
        <p:nvSpPr>
          <p:cNvPr id="4" name="Slide Number Placeholder 3"/>
          <p:cNvSpPr>
            <a:spLocks noGrp="1"/>
          </p:cNvSpPr>
          <p:nvPr>
            <p:ph type="sldNum" sz="quarter" idx="10"/>
          </p:nvPr>
        </p:nvSpPr>
        <p:spPr/>
        <p:txBody>
          <a:bodyPr/>
          <a:lstStyle/>
          <a:p>
            <a:fld id="{4724C454-5928-4F08-BD23-BD53897AA9C7}" type="slidenum">
              <a:rPr lang="en-US" smtClean="0"/>
              <a:pPr/>
              <a:t>10</a:t>
            </a:fld>
            <a:endParaRPr lang="en-US" dirty="0"/>
          </a:p>
        </p:txBody>
      </p:sp>
    </p:spTree>
    <p:extLst>
      <p:ext uri="{BB962C8B-B14F-4D97-AF65-F5344CB8AC3E}">
        <p14:creationId xmlns:p14="http://schemas.microsoft.com/office/powerpoint/2010/main" xmlns="" val="24496926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 intend to market Vizibid’s services through ad placement in a variety of existing channels. These include search engine marketing and placing ads in regularly disseminated print and web publications directed to lawyers, such as the very common monthly magazines printed by bar associations and hundreds of other lawyer organizations. We will also foster relationships with individuals who have already voluntarily adopted roles in educating lawyers on the various software tools available to improve the practice of law in solo law offices and small firms. These individuals include bar association employees, law school professors and employees, and leaders of legal organizations. We will also offer incentives to converted users for referring new users to Vizibid. We intend to offer new users a free 30-day subscription to encourage user acquisitions.</a:t>
            </a:r>
          </a:p>
        </p:txBody>
      </p:sp>
      <p:sp>
        <p:nvSpPr>
          <p:cNvPr id="4" name="Slide Number Placeholder 3"/>
          <p:cNvSpPr>
            <a:spLocks noGrp="1"/>
          </p:cNvSpPr>
          <p:nvPr>
            <p:ph type="sldNum" sz="quarter" idx="10"/>
          </p:nvPr>
        </p:nvSpPr>
        <p:spPr/>
        <p:txBody>
          <a:bodyPr/>
          <a:lstStyle/>
          <a:p>
            <a:fld id="{4724C454-5928-4F08-BD23-BD53897AA9C7}" type="slidenum">
              <a:rPr lang="en-US" smtClean="0"/>
              <a:pPr/>
              <a:t>11</a:t>
            </a:fld>
            <a:endParaRPr lang="en-US" dirty="0"/>
          </a:p>
        </p:txBody>
      </p:sp>
    </p:spTree>
    <p:extLst>
      <p:ext uri="{BB962C8B-B14F-4D97-AF65-F5344CB8AC3E}">
        <p14:creationId xmlns:p14="http://schemas.microsoft.com/office/powerpoint/2010/main" xmlns="" val="42048449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Our go to market strategy involves a “soft launch” of the Vizibid service to a targeted set</a:t>
            </a:r>
            <a:r>
              <a:rPr lang="en-US" baseline="0" dirty="0" smtClean="0"/>
              <a:t> of early adopters in Washington State. The soft launch will be a limited-time free offering of the Vizibid service to the early adopters during which we will test and validate the following: (1) the best methods for incentivizing users to actively participate in uploading model legal documents; and (2) the acceptable price point for Vizibid subscriptions. We will also use the soft launch as an opportunity to get broad feedback about the service from early adopters to help us deliver the best possible experience when the service launches broadly.</a:t>
            </a:r>
          </a:p>
          <a:p>
            <a:endParaRPr lang="en-US"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Once we meet these goals, Vizibid will launch broadly and scale up as quickly as possible. </a:t>
            </a:r>
            <a:r>
              <a:rPr lang="en-US" dirty="0" smtClean="0"/>
              <a:t>As a peer-to-peer</a:t>
            </a:r>
            <a:r>
              <a:rPr lang="en-US" baseline="0" dirty="0" smtClean="0"/>
              <a:t> service with user-generated content, t</a:t>
            </a:r>
            <a:r>
              <a:rPr lang="en-US" dirty="0" smtClean="0"/>
              <a:t>he</a:t>
            </a:r>
            <a:r>
              <a:rPr lang="en-US" baseline="0" dirty="0" smtClean="0"/>
              <a:t> </a:t>
            </a:r>
            <a:r>
              <a:rPr lang="en-US" dirty="0" smtClean="0"/>
              <a:t>more</a:t>
            </a:r>
            <a:r>
              <a:rPr lang="en-US" baseline="0" dirty="0" smtClean="0"/>
              <a:t> </a:t>
            </a:r>
            <a:r>
              <a:rPr lang="en-US" dirty="0" smtClean="0"/>
              <a:t>users Vizibid has, the greater value Vizibid will provide to each user. In part because of this, we anticipate that Vizibid’s user</a:t>
            </a:r>
            <a:r>
              <a:rPr lang="en-US" baseline="0" dirty="0" smtClean="0"/>
              <a:t> acquisition rate will accelerate rapidly after the broad launch.</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12</a:t>
            </a:fld>
            <a:endParaRPr lang="en-US" dirty="0"/>
          </a:p>
        </p:txBody>
      </p:sp>
    </p:spTree>
    <p:extLst>
      <p:ext uri="{BB962C8B-B14F-4D97-AF65-F5344CB8AC3E}">
        <p14:creationId xmlns:p14="http://schemas.microsoft.com/office/powerpoint/2010/main" xmlns="" val="29157255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 anticipate that a standard Vizibid subscription will be priced somewhere in the range of $20 to $50 per month, per lawyer. Vizibid is able to offer its service at this highly competitive rate because of the low overhead associated with operating a web service when the content is primarily user-generated. </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13</a:t>
            </a:fld>
            <a:endParaRPr lang="en-US" dirty="0"/>
          </a:p>
        </p:txBody>
      </p:sp>
    </p:spTree>
    <p:extLst>
      <p:ext uri="{BB962C8B-B14F-4D97-AF65-F5344CB8AC3E}">
        <p14:creationId xmlns:p14="http://schemas.microsoft.com/office/powerpoint/2010/main" xmlns="" val="12768136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smtClean="0"/>
              <a:t>We anticipate being able to offer Vizibid’s users a variety of additional account features in exchange for higher/additional subscription rates. A couple of examples of these up-sell opportunities include offering: (1) subordinate user accounts for a lawyer’s paralegals and legal assistants; and (2) discounts for bulk subscriptions (to encourage every lawyer in the firm to sign up).</a:t>
            </a:r>
          </a:p>
        </p:txBody>
      </p:sp>
      <p:sp>
        <p:nvSpPr>
          <p:cNvPr id="4" name="Slide Number Placeholder 3"/>
          <p:cNvSpPr>
            <a:spLocks noGrp="1"/>
          </p:cNvSpPr>
          <p:nvPr>
            <p:ph type="sldNum" sz="quarter" idx="10"/>
          </p:nvPr>
        </p:nvSpPr>
        <p:spPr/>
        <p:txBody>
          <a:bodyPr/>
          <a:lstStyle/>
          <a:p>
            <a:fld id="{4724C454-5928-4F08-BD23-BD53897AA9C7}" type="slidenum">
              <a:rPr lang="en-US" smtClean="0"/>
              <a:pPr/>
              <a:t>14</a:t>
            </a:fld>
            <a:endParaRPr lang="en-US" dirty="0"/>
          </a:p>
        </p:txBody>
      </p:sp>
    </p:spTree>
    <p:extLst>
      <p:ext uri="{BB962C8B-B14F-4D97-AF65-F5344CB8AC3E}">
        <p14:creationId xmlns:p14="http://schemas.microsoft.com/office/powerpoint/2010/main" xmlns="" val="42285372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expect demand from lawyers in larger law firms once the</a:t>
            </a:r>
            <a:r>
              <a:rPr lang="en-US" baseline="0" dirty="0" smtClean="0"/>
              <a:t> product becomes established with solo and small firms in the U.S. market. Lawyers in larger firms will find that Vizibid has a larger and more up-to-date collection of model documents than what their firms can maintain internally. We will also be able to privately host a firm’s collection of model legal documents, which will provide Vizibid’s commenting, ratings, and search features around the firm’s private documents.</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15</a:t>
            </a:fld>
            <a:endParaRPr lang="en-US" dirty="0"/>
          </a:p>
        </p:txBody>
      </p:sp>
    </p:spTree>
    <p:extLst>
      <p:ext uri="{BB962C8B-B14F-4D97-AF65-F5344CB8AC3E}">
        <p14:creationId xmlns:p14="http://schemas.microsoft.com/office/powerpoint/2010/main" xmlns="" val="42285372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a:t>
            </a:r>
            <a:r>
              <a:rPr lang="en-US" baseline="0" dirty="0" smtClean="0"/>
              <a:t> expect to be able to expand the Vizibid service internationally after becoming established in the U.S. market. We are considering also expanding the service into other professions beyond lawyers if we discover an appropriate opportunity.</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16</a:t>
            </a:fld>
            <a:endParaRPr lang="en-US" dirty="0"/>
          </a:p>
        </p:txBody>
      </p:sp>
    </p:spTree>
    <p:extLst>
      <p:ext uri="{BB962C8B-B14F-4D97-AF65-F5344CB8AC3E}">
        <p14:creationId xmlns:p14="http://schemas.microsoft.com/office/powerpoint/2010/main" xmlns="" val="18898383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 have developed a five-year projection that assumes an initial funding of $500,000 with a follow-on round of $500,000 after one year, a $25 per month subscription cost, and that we are able to capture approximately 10% of the addressable market within three years, then increase to 20% of the addressable market in the following two years.</a:t>
            </a:r>
          </a:p>
          <a:p>
            <a:endParaRPr lang="en-US" dirty="0" smtClean="0"/>
          </a:p>
          <a:p>
            <a:r>
              <a:rPr lang="en-US" dirty="0" smtClean="0"/>
              <a:t>Based</a:t>
            </a:r>
            <a:r>
              <a:rPr lang="en-US" baseline="0" dirty="0" smtClean="0"/>
              <a:t> on this model, we expect pre-tax profits of $2.9 million at the end of year 3, $10.9 million by the end of year 4 and $15.6 million by the end of year </a:t>
            </a:r>
            <a:r>
              <a:rPr lang="en-US" baseline="0" smtClean="0"/>
              <a:t>5.</a:t>
            </a:r>
            <a:endParaRPr lang="en-US" baseline="0" dirty="0" smtClean="0"/>
          </a:p>
        </p:txBody>
      </p:sp>
      <p:sp>
        <p:nvSpPr>
          <p:cNvPr id="4" name="Slide Number Placeholder 3"/>
          <p:cNvSpPr>
            <a:spLocks noGrp="1"/>
          </p:cNvSpPr>
          <p:nvPr>
            <p:ph type="sldNum" sz="quarter" idx="10"/>
          </p:nvPr>
        </p:nvSpPr>
        <p:spPr/>
        <p:txBody>
          <a:bodyPr/>
          <a:lstStyle/>
          <a:p>
            <a:fld id="{4724C454-5928-4F08-BD23-BD53897AA9C7}" type="slidenum">
              <a:rPr lang="en-US" smtClean="0"/>
              <a:pPr/>
              <a:t>17</a:t>
            </a:fld>
            <a:endParaRPr lang="en-US" dirty="0"/>
          </a:p>
        </p:txBody>
      </p:sp>
    </p:spTree>
    <p:extLst>
      <p:ext uri="{BB962C8B-B14F-4D97-AF65-F5344CB8AC3E}">
        <p14:creationId xmlns:p14="http://schemas.microsoft.com/office/powerpoint/2010/main" xmlns="" val="40098409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are raising</a:t>
            </a:r>
            <a:r>
              <a:rPr lang="en-US" baseline="0" dirty="0" smtClean="0"/>
              <a:t> $530,000. The capital will be used to </a:t>
            </a:r>
            <a:r>
              <a:rPr lang="en-US" sz="1200" kern="1200" dirty="0" smtClean="0">
                <a:solidFill>
                  <a:schemeClr val="tx1"/>
                </a:solidFill>
                <a:effectLst/>
                <a:latin typeface="+mn-lt"/>
                <a:ea typeface="+mn-ea"/>
                <a:cs typeface="+mn-cs"/>
              </a:rPr>
              <a:t>finish the initial development of the Vizibid</a:t>
            </a:r>
            <a:r>
              <a:rPr lang="en-US" sz="1200" kern="1200" baseline="0" dirty="0" smtClean="0">
                <a:solidFill>
                  <a:schemeClr val="tx1"/>
                </a:solidFill>
                <a:effectLst/>
                <a:latin typeface="+mn-lt"/>
                <a:ea typeface="+mn-ea"/>
                <a:cs typeface="+mn-cs"/>
              </a:rPr>
              <a:t> service</a:t>
            </a:r>
            <a:r>
              <a:rPr lang="en-US" sz="1200" kern="1200" dirty="0" smtClean="0">
                <a:solidFill>
                  <a:schemeClr val="tx1"/>
                </a:solidFill>
                <a:effectLst/>
                <a:latin typeface="+mn-lt"/>
                <a:ea typeface="+mn-ea"/>
                <a:cs typeface="+mn-cs"/>
              </a:rPr>
              <a:t> and perform the soft launch.</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We will require a follow-on round of at least another $500,000 after one year</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to support </a:t>
            </a:r>
            <a:r>
              <a:rPr lang="en-US" sz="1200" kern="1200" baseline="0" dirty="0" smtClean="0">
                <a:solidFill>
                  <a:schemeClr val="tx1"/>
                </a:solidFill>
                <a:effectLst/>
                <a:latin typeface="+mn-lt"/>
                <a:ea typeface="+mn-ea"/>
                <a:cs typeface="+mn-cs"/>
              </a:rPr>
              <a:t>rapidly scaling the user base</a:t>
            </a:r>
            <a:r>
              <a:rPr lang="en-US" sz="1200" kern="1200" dirty="0" smtClean="0">
                <a:solidFill>
                  <a:schemeClr val="tx1"/>
                </a:solidFill>
                <a:effectLst/>
                <a:latin typeface="+mn-lt"/>
                <a:ea typeface="+mn-ea"/>
                <a:cs typeface="+mn-cs"/>
              </a:rPr>
              <a:t>.</a:t>
            </a:r>
            <a:r>
              <a:rPr lang="en-US" sz="1200" kern="1200" baseline="0" dirty="0" smtClean="0">
                <a:solidFill>
                  <a:schemeClr val="tx1"/>
                </a:solidFill>
                <a:effectLst/>
                <a:latin typeface="+mn-lt"/>
                <a:ea typeface="+mn-ea"/>
                <a:cs typeface="+mn-cs"/>
              </a:rPr>
              <a:t> Our financial projection models, including a breakdown of our anticipated revenue and expenses, is available to interested investors upon request.</a:t>
            </a:r>
            <a:endParaRPr lang="en-US" sz="1200" kern="1200" dirty="0" smtClean="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18</a:t>
            </a:fld>
            <a:endParaRPr lang="en-US" dirty="0"/>
          </a:p>
        </p:txBody>
      </p:sp>
    </p:spTree>
    <p:extLst>
      <p:ext uri="{BB962C8B-B14F-4D97-AF65-F5344CB8AC3E}">
        <p14:creationId xmlns:p14="http://schemas.microsoft.com/office/powerpoint/2010/main" xmlns="" val="14989544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Vizibid</a:t>
            </a:r>
            <a:r>
              <a:rPr lang="en-US" sz="1200" kern="1200" dirty="0" smtClean="0">
                <a:solidFill>
                  <a:schemeClr val="tx1"/>
                </a:solidFill>
                <a:effectLst/>
                <a:latin typeface="+mn-lt"/>
                <a:ea typeface="+mn-ea"/>
                <a:cs typeface="+mn-cs"/>
              </a:rPr>
              <a:t> was cofounded by Marc Beitchman and Forrest Carlson. Marc Beitchman is a professional software engineer at Microsoft with diverse development experience ranging from low-level computer architecture and compilers to application platforms and web services. At </a:t>
            </a:r>
            <a:r>
              <a:rPr lang="en-US" sz="1200" kern="1200" dirty="0" err="1" smtClean="0">
                <a:solidFill>
                  <a:schemeClr val="tx1"/>
                </a:solidFill>
                <a:effectLst/>
                <a:latin typeface="+mn-lt"/>
                <a:ea typeface="+mn-ea"/>
                <a:cs typeface="+mn-cs"/>
              </a:rPr>
              <a:t>Vizibid</a:t>
            </a:r>
            <a:r>
              <a:rPr lang="en-US" sz="1200" kern="1200" dirty="0" smtClean="0">
                <a:solidFill>
                  <a:schemeClr val="tx1"/>
                </a:solidFill>
                <a:effectLst/>
                <a:latin typeface="+mn-lt"/>
                <a:ea typeface="+mn-ea"/>
                <a:cs typeface="+mn-cs"/>
              </a:rPr>
              <a:t>, Marc is in charge of product and business strategy development. Marc will finish his master’s degree in computer science and engineering from the University of Washington in June of this year. He received his bachelor’s degree in computer science and music engineering from the University of Miami.</a:t>
            </a:r>
          </a:p>
          <a:p>
            <a:r>
              <a:rPr lang="en-US" sz="1200" kern="1200" dirty="0" smtClean="0">
                <a:solidFill>
                  <a:schemeClr val="tx1"/>
                </a:solidFill>
                <a:effectLst/>
                <a:latin typeface="+mn-lt"/>
                <a:ea typeface="+mn-ea"/>
                <a:cs typeface="+mn-cs"/>
              </a:rPr>
              <a:t> </a:t>
            </a:r>
          </a:p>
          <a:p>
            <a:r>
              <a:rPr lang="en-US" sz="1200" kern="1200" dirty="0" smtClean="0">
                <a:solidFill>
                  <a:schemeClr val="tx1"/>
                </a:solidFill>
                <a:latin typeface="+mn-lt"/>
                <a:ea typeface="+mn-ea"/>
                <a:cs typeface="+mn-cs"/>
              </a:rPr>
              <a:t>Forrest Carlson is a lawyer with a solo law practice in Seattle, Washington. As a practicing lawyer, he is intimately aware of lawyers’ day-to-day operational needs. Forrest is excited about the many emerging possibilities in the realm of service technologies for lawyers, especially those that improve the experience of the practice of law while improving access to the justice system for people of all income levels. Vizibid is part of Forrest’s vision for improvements to the legal profession through a more complete expression of the collective intelligence, training, and good will of lawyers. At Vizibid, Forrest drives the development of the customer experience, product design, and company vision. Forrest received his JD from Seattle University School of Law and his bachelor’s degree from Seattle University.</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19</a:t>
            </a:fld>
            <a:endParaRPr lang="en-US" dirty="0"/>
          </a:p>
        </p:txBody>
      </p:sp>
    </p:spTree>
    <p:extLst>
      <p:ext uri="{BB962C8B-B14F-4D97-AF65-F5344CB8AC3E}">
        <p14:creationId xmlns:p14="http://schemas.microsoft.com/office/powerpoint/2010/main" xmlns="" val="17228000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In their daily law practices, lawyers regularly prepare legal documents, using model documents as a starting point for the polished legal documents they draft. Lawyers in large law firms generally have access to an in-house database of model documents.</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On the other hand, lawyers who are not in large firms do not have the time or resources to maintain large databases of model documents. These lawyers practice alone (solo), in small firms, and as in-house counsel for small and medium companies. They regularly turn to a variety of expensive, time-consuming, and unreliable sources of model legal documents.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In this respect, solo, small firm, and in-house lawyers have an enormous unmet need.</a:t>
            </a:r>
            <a:endParaRPr lang="en-US" baseline="0" dirty="0" smtClean="0"/>
          </a:p>
        </p:txBody>
      </p:sp>
      <p:sp>
        <p:nvSpPr>
          <p:cNvPr id="4" name="Slide Number Placeholder 3"/>
          <p:cNvSpPr>
            <a:spLocks noGrp="1"/>
          </p:cNvSpPr>
          <p:nvPr>
            <p:ph type="sldNum" sz="quarter" idx="10"/>
          </p:nvPr>
        </p:nvSpPr>
        <p:spPr/>
        <p:txBody>
          <a:bodyPr/>
          <a:lstStyle/>
          <a:p>
            <a:fld id="{4724C454-5928-4F08-BD23-BD53897AA9C7}" type="slidenum">
              <a:rPr lang="en-US" smtClean="0"/>
              <a:pPr/>
              <a:t>2</a:t>
            </a:fld>
            <a:endParaRPr lang="en-US" dirty="0"/>
          </a:p>
        </p:txBody>
      </p:sp>
    </p:spTree>
    <p:extLst>
      <p:ext uri="{BB962C8B-B14F-4D97-AF65-F5344CB8AC3E}">
        <p14:creationId xmlns:p14="http://schemas.microsoft.com/office/powerpoint/2010/main" xmlns="" val="35343753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20</a:t>
            </a:fld>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itchFamily="34" charset="0"/>
              <a:buNone/>
            </a:pPr>
            <a:r>
              <a:rPr lang="en-US" sz="1200" b="0" kern="1200" dirty="0" smtClean="0">
                <a:solidFill>
                  <a:schemeClr val="tx1"/>
                </a:solidFill>
                <a:latin typeface="+mn-lt"/>
                <a:ea typeface="+mn-ea"/>
                <a:cs typeface="+mn-cs"/>
              </a:rPr>
              <a:t>This</a:t>
            </a:r>
            <a:r>
              <a:rPr lang="en-US" sz="1200" b="0" kern="1200" baseline="0" dirty="0" smtClean="0">
                <a:solidFill>
                  <a:schemeClr val="tx1"/>
                </a:solidFill>
                <a:latin typeface="+mn-lt"/>
                <a:ea typeface="+mn-ea"/>
                <a:cs typeface="+mn-cs"/>
              </a:rPr>
              <a:t> list summarizes the existing methods that solo, small firm, and in-house lawyers use to obtain new model legal documents:</a:t>
            </a:r>
            <a:endParaRPr lang="en-US" sz="1200" b="0" kern="1200" dirty="0" smtClean="0">
              <a:solidFill>
                <a:schemeClr val="tx1"/>
              </a:solidFill>
              <a:latin typeface="+mn-lt"/>
              <a:ea typeface="+mn-ea"/>
              <a:cs typeface="+mn-cs"/>
            </a:endParaRPr>
          </a:p>
          <a:p>
            <a:pPr>
              <a:buFont typeface="Arial" pitchFamily="34" charset="0"/>
              <a:buChar char="•"/>
            </a:pPr>
            <a:r>
              <a:rPr lang="en-US" sz="1200" b="1" kern="1200" dirty="0" smtClean="0">
                <a:solidFill>
                  <a:schemeClr val="tx1"/>
                </a:solidFill>
                <a:latin typeface="+mn-lt"/>
                <a:ea typeface="+mn-ea"/>
                <a:cs typeface="+mn-cs"/>
              </a:rPr>
              <a:t>Westlaw</a:t>
            </a:r>
            <a:r>
              <a:rPr lang="en-US" sz="1200" kern="1200" dirty="0" smtClean="0">
                <a:solidFill>
                  <a:schemeClr val="tx1"/>
                </a:solidFill>
                <a:latin typeface="+mn-lt"/>
                <a:ea typeface="+mn-ea"/>
                <a:cs typeface="+mn-cs"/>
              </a:rPr>
              <a:t>.</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Some lawyers pay excessive subscription fees to access relatively static databases of legal documents on Westlaw (westlaw.com). A subscription to Westlaw’s legal form-finding service, for example, costs about $150 per month, per lawyer, with a minimum two-year contract. While some lawyers can afford such a large financial commitment, many cannot. </a:t>
            </a:r>
          </a:p>
          <a:p>
            <a:pPr>
              <a:buFont typeface="Arial" pitchFamily="34" charset="0"/>
              <a:buChar char="•"/>
            </a:pPr>
            <a:r>
              <a:rPr lang="en-US" sz="1200" b="1" kern="1200" dirty="0" smtClean="0">
                <a:solidFill>
                  <a:schemeClr val="tx1"/>
                </a:solidFill>
                <a:latin typeface="+mn-lt"/>
                <a:ea typeface="+mn-ea"/>
                <a:cs typeface="+mn-cs"/>
              </a:rPr>
              <a:t>Form Books</a:t>
            </a:r>
            <a:r>
              <a:rPr lang="en-US" sz="1200" kern="1200" dirty="0" smtClean="0">
                <a:solidFill>
                  <a:schemeClr val="tx1"/>
                </a:solidFill>
                <a:latin typeface="+mn-lt"/>
                <a:ea typeface="+mn-ea"/>
                <a:cs typeface="+mn-cs"/>
              </a:rPr>
              <a:t>. Some lawyers rely on printed books of forms which cost anywhere from $150 to $1,000 per volume, some of which are available in law libraries. Like the model legal documents on Westlaw, the documents in printed form books quickly go out of date. </a:t>
            </a:r>
          </a:p>
          <a:p>
            <a:pPr>
              <a:buFont typeface="Arial" pitchFamily="34" charset="0"/>
              <a:buChar char="•"/>
            </a:pPr>
            <a:r>
              <a:rPr lang="en-US" sz="1200" b="1" kern="1200" dirty="0" smtClean="0">
                <a:solidFill>
                  <a:schemeClr val="tx1"/>
                </a:solidFill>
                <a:latin typeface="+mn-lt"/>
                <a:ea typeface="+mn-ea"/>
                <a:cs typeface="+mn-cs"/>
              </a:rPr>
              <a:t>Drafting from Scratch</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Some lawyers actually draft legal documents from scratch, especially when they cannot find a model document to use as a starting point. Drafting from scratch is time-consuming and creates high costs that the lawyers have to justify to their clients.</a:t>
            </a:r>
          </a:p>
          <a:p>
            <a:pPr>
              <a:buFont typeface="Arial" pitchFamily="34" charset="0"/>
              <a:buChar char="•"/>
            </a:pPr>
            <a:r>
              <a:rPr lang="en-US" sz="1200" b="1" kern="1200" dirty="0" smtClean="0">
                <a:solidFill>
                  <a:schemeClr val="tx1"/>
                </a:solidFill>
                <a:latin typeface="+mn-lt"/>
                <a:ea typeface="+mn-ea"/>
                <a:cs typeface="+mn-cs"/>
              </a:rPr>
              <a:t>Google</a:t>
            </a:r>
            <a:r>
              <a:rPr lang="en-US" sz="1200" b="0" kern="1200" dirty="0" smtClean="0">
                <a:solidFill>
                  <a:schemeClr val="tx1"/>
                </a:solidFill>
                <a:latin typeface="+mn-lt"/>
                <a:ea typeface="+mn-ea"/>
                <a:cs typeface="+mn-cs"/>
              </a:rPr>
              <a:t>.</a:t>
            </a:r>
            <a:r>
              <a:rPr lang="en-US" sz="1200" b="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Lawyers sometimes search for the documents they want on Google which can occasionally yield a helpful result, but not always. </a:t>
            </a:r>
          </a:p>
          <a:p>
            <a:pPr>
              <a:buFont typeface="Arial" pitchFamily="34" charset="0"/>
              <a:buChar char="•"/>
            </a:pPr>
            <a:r>
              <a:rPr lang="en-US" sz="1200" b="1" kern="1200" dirty="0" smtClean="0">
                <a:solidFill>
                  <a:schemeClr val="tx1"/>
                </a:solidFill>
                <a:latin typeface="+mn-lt"/>
                <a:ea typeface="+mn-ea"/>
                <a:cs typeface="+mn-cs"/>
              </a:rPr>
              <a:t>Pay-Per-Download Sites</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Desperate lawyers will pay to download documents one-at-a-time, sight unseen, from websites that sell documents directly to lay consumers, such as nolo.com and uslegalforms.com. Sites like those are known for providing low-quality documents that are overpriced, and there is no way for lawyers to assess the quality of the documents on these websites until their prices have been paid. </a:t>
            </a:r>
          </a:p>
          <a:p>
            <a:pPr>
              <a:buFont typeface="Arial" pitchFamily="34" charset="0"/>
              <a:buChar char="•"/>
            </a:pPr>
            <a:r>
              <a:rPr lang="en-US" sz="1200" b="1" kern="1200" dirty="0" smtClean="0">
                <a:solidFill>
                  <a:schemeClr val="tx1"/>
                </a:solidFill>
                <a:latin typeface="+mn-lt"/>
                <a:ea typeface="+mn-ea"/>
                <a:cs typeface="+mn-cs"/>
              </a:rPr>
              <a:t>Ask a Colleague</a:t>
            </a:r>
            <a:r>
              <a:rPr lang="en-US" sz="1200" b="0" kern="1200" dirty="0" smtClean="0">
                <a:solidFill>
                  <a:schemeClr val="tx1"/>
                </a:solidFill>
                <a:latin typeface="+mn-lt"/>
                <a:ea typeface="+mn-ea"/>
                <a:cs typeface="+mn-cs"/>
              </a:rPr>
              <a:t>. </a:t>
            </a:r>
            <a:r>
              <a:rPr lang="en-US" sz="1200" kern="1200" dirty="0" smtClean="0">
                <a:solidFill>
                  <a:schemeClr val="tx1"/>
                </a:solidFill>
                <a:latin typeface="+mn-lt"/>
                <a:ea typeface="+mn-ea"/>
                <a:cs typeface="+mn-cs"/>
              </a:rPr>
              <a:t>Lawyers also frequently ask their colleagues for model documents, which works very well as long as the colleagues actually have what the lawyers need. Lawyers’ email list serves are abuzz across the nation with requests for model documents from solo and small firm lawyers.</a:t>
            </a:r>
            <a:endParaRPr lang="en-US" sz="1200" kern="1200" dirty="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3</a:t>
            </a:fld>
            <a:endParaRPr lang="en-US" dirty="0"/>
          </a:p>
        </p:txBody>
      </p:sp>
    </p:spTree>
    <p:extLst>
      <p:ext uri="{BB962C8B-B14F-4D97-AF65-F5344CB8AC3E}">
        <p14:creationId xmlns:p14="http://schemas.microsoft.com/office/powerpoint/2010/main" xmlns="" val="15149540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Vizibid is a website (vizibid.com)</a:t>
            </a:r>
            <a:r>
              <a:rPr lang="en-US" sz="1200" kern="1200" baseline="0" dirty="0" smtClean="0">
                <a:solidFill>
                  <a:schemeClr val="tx1"/>
                </a:solidFill>
                <a:latin typeface="+mn-lt"/>
                <a:ea typeface="+mn-ea"/>
                <a:cs typeface="+mn-cs"/>
              </a:rPr>
              <a:t> </a:t>
            </a:r>
            <a:r>
              <a:rPr lang="en-US" sz="1200" kern="1200" dirty="0" smtClean="0">
                <a:solidFill>
                  <a:schemeClr val="tx1"/>
                </a:solidFill>
                <a:latin typeface="+mn-lt"/>
                <a:ea typeface="+mn-ea"/>
                <a:cs typeface="+mn-cs"/>
              </a:rPr>
              <a:t>that enables lawyers to find, request, and share model legal documents with other lawyers. Vizibid also enables lawyers to rate documents, write shared comments about the documents, and share revised versions of the documents. By collecting the documents, ratings, and comments that lawyers share with each other, Vizibid will have the world’s first database of peer-generated model legal documents that is available to all lawyers. Vizibid will also have the fastest-growing database of lawyer-approved model legal documents in the world. Lawyers will quickly come to depend upon Vizibid every time they need a new model legal document for their practice.</a:t>
            </a: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Vizibid competes with each of the previously mentioned (see slide 3) methods of obtaining model legal documents by some combination of better pricing, higher document quality, and less effort required from the user. A Vizibid subscription will be priced well below the price of a Westlaw subscription or the cost of printed form books. For the cost of a Vizibid subscription, lawyers will gain 24-hour access to an ever-growing database of peer-generated and lawyer-approved model legal documents.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latin typeface="+mn-lt"/>
                <a:ea typeface="+mn-ea"/>
                <a:cs typeface="+mn-cs"/>
              </a:rPr>
              <a:t>This is a value proposition that no other company or service has ever offered to solo and small firm </a:t>
            </a:r>
            <a:r>
              <a:rPr lang="en-US" sz="1200" kern="1200" smtClean="0">
                <a:solidFill>
                  <a:schemeClr val="tx1"/>
                </a:solidFill>
                <a:latin typeface="+mn-lt"/>
                <a:ea typeface="+mn-ea"/>
                <a:cs typeface="+mn-cs"/>
              </a:rPr>
              <a:t>lawyers</a:t>
            </a:r>
            <a:r>
              <a:rPr lang="en-US" sz="1200" kern="1200" smtClean="0">
                <a:solidFill>
                  <a:schemeClr val="tx1"/>
                </a:solidFill>
                <a:latin typeface="+mn-lt"/>
                <a:ea typeface="+mn-ea"/>
                <a:cs typeface="+mn-cs"/>
              </a:rPr>
              <a:t>.</a:t>
            </a:r>
            <a:endParaRPr lang="en-US" sz="1200" kern="1200" dirty="0" smtClean="0">
              <a:solidFill>
                <a:schemeClr val="tx1"/>
              </a:solidFill>
              <a:latin typeface="+mn-lt"/>
              <a:ea typeface="+mn-ea"/>
              <a:cs typeface="+mn-cs"/>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4</a:t>
            </a:fld>
            <a:endParaRPr lang="en-US" dirty="0"/>
          </a:p>
        </p:txBody>
      </p:sp>
    </p:spTree>
    <p:extLst>
      <p:ext uri="{BB962C8B-B14F-4D97-AF65-F5344CB8AC3E}">
        <p14:creationId xmlns:p14="http://schemas.microsoft.com/office/powerpoint/2010/main" xmlns="" val="15149540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is a screen cast. Click (or double-click) the image to watch the scenario unfold.]</a:t>
            </a:r>
          </a:p>
          <a:p>
            <a:r>
              <a:rPr lang="en-US" dirty="0" smtClean="0"/>
              <a:t>In this screen cast, the user wants to find an LLC operating</a:t>
            </a:r>
            <a:r>
              <a:rPr lang="en-US" baseline="0" dirty="0" smtClean="0"/>
              <a:t> agreement for Washington State. He searches the site and gets results. He then makes his search more specific and looks at the details page for the document. He likes what he sees so he downloads the document.</a:t>
            </a:r>
          </a:p>
          <a:p>
            <a:endParaRPr lang="en-US" baseline="0" dirty="0" smtClean="0"/>
          </a:p>
        </p:txBody>
      </p:sp>
      <p:sp>
        <p:nvSpPr>
          <p:cNvPr id="4" name="Slide Number Placeholder 3"/>
          <p:cNvSpPr>
            <a:spLocks noGrp="1"/>
          </p:cNvSpPr>
          <p:nvPr>
            <p:ph type="sldNum" sz="quarter" idx="10"/>
          </p:nvPr>
        </p:nvSpPr>
        <p:spPr/>
        <p:txBody>
          <a:bodyPr/>
          <a:lstStyle/>
          <a:p>
            <a:fld id="{4724C454-5928-4F08-BD23-BD53897AA9C7}" type="slidenum">
              <a:rPr lang="en-US" smtClean="0"/>
              <a:pPr/>
              <a:t>5</a:t>
            </a:fld>
            <a:endParaRPr lang="en-US" dirty="0"/>
          </a:p>
        </p:txBody>
      </p:sp>
    </p:spTree>
    <p:extLst>
      <p:ext uri="{BB962C8B-B14F-4D97-AF65-F5344CB8AC3E}">
        <p14:creationId xmlns:p14="http://schemas.microsoft.com/office/powerpoint/2010/main" xmlns="" val="2631746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slide</a:t>
            </a:r>
            <a:r>
              <a:rPr lang="en-US" baseline="0" dirty="0" smtClean="0"/>
              <a:t> is a screen cast. Click (or double-click) the image to watch the scenario unfold.]</a:t>
            </a:r>
          </a:p>
          <a:p>
            <a:pPr marL="0" marR="0" indent="0" algn="l" defTabSz="914400" rtl="0" eaLnBrk="1" fontAlgn="auto" latinLnBrk="0" hangingPunct="1">
              <a:lnSpc>
                <a:spcPct val="100000"/>
              </a:lnSpc>
              <a:spcBef>
                <a:spcPts val="0"/>
              </a:spcBef>
              <a:spcAft>
                <a:spcPts val="0"/>
              </a:spcAft>
              <a:buClrTx/>
              <a:buSzTx/>
              <a:buFontTx/>
              <a:buNone/>
              <a:tabLst/>
              <a:defRPr/>
            </a:pPr>
            <a:r>
              <a:rPr lang="en-US" baseline="0" dirty="0" smtClean="0"/>
              <a:t>Here the user found the document useful. He signs-in to Vizibid and then up-votes an existing comment, adds a comment, and gives the form a rating.</a:t>
            </a:r>
            <a:endParaRPr lang="en-US" dirty="0" smtClean="0"/>
          </a:p>
          <a:p>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6</a:t>
            </a:fld>
            <a:endParaRPr lang="en-US" dirty="0"/>
          </a:p>
        </p:txBody>
      </p:sp>
    </p:spTree>
    <p:extLst>
      <p:ext uri="{BB962C8B-B14F-4D97-AF65-F5344CB8AC3E}">
        <p14:creationId xmlns:p14="http://schemas.microsoft.com/office/powerpoint/2010/main" xmlns="" val="9630648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is a screen cast. Click (or double-click) the image to watch the scenario unfold.]</a:t>
            </a:r>
          </a:p>
          <a:p>
            <a:r>
              <a:rPr lang="en-US" dirty="0" smtClean="0"/>
              <a:t>Here the user searches for</a:t>
            </a:r>
            <a:r>
              <a:rPr lang="en-US" baseline="0" dirty="0" smtClean="0"/>
              <a:t> a document. He doesn’t find what he’s looking for so he puts in a request for the document.</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7</a:t>
            </a:fld>
            <a:endParaRPr lang="en-US" dirty="0"/>
          </a:p>
        </p:txBody>
      </p:sp>
    </p:spTree>
    <p:extLst>
      <p:ext uri="{BB962C8B-B14F-4D97-AF65-F5344CB8AC3E}">
        <p14:creationId xmlns:p14="http://schemas.microsoft.com/office/powerpoint/2010/main" xmlns="" val="156067415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slide</a:t>
            </a:r>
            <a:r>
              <a:rPr lang="en-US" baseline="0" dirty="0" smtClean="0"/>
              <a:t> is a screen cast. Click (or double-click) the image to watch the scenario unfold.]</a:t>
            </a:r>
          </a:p>
          <a:p>
            <a:r>
              <a:rPr lang="en-US" dirty="0" smtClean="0"/>
              <a:t>Eventually</a:t>
            </a:r>
            <a:r>
              <a:rPr lang="en-US" baseline="0" dirty="0" smtClean="0"/>
              <a:t> the user </a:t>
            </a:r>
            <a:r>
              <a:rPr lang="en-US" dirty="0" smtClean="0"/>
              <a:t>receives</a:t>
            </a:r>
            <a:r>
              <a:rPr lang="en-US" baseline="0" dirty="0" smtClean="0"/>
              <a:t> email indicating that his request got a response. He checks the response and marks his request as completed since he got what he needed.</a:t>
            </a:r>
            <a:endParaRPr lang="en-US" dirty="0"/>
          </a:p>
        </p:txBody>
      </p:sp>
      <p:sp>
        <p:nvSpPr>
          <p:cNvPr id="4" name="Slide Number Placeholder 3"/>
          <p:cNvSpPr>
            <a:spLocks noGrp="1"/>
          </p:cNvSpPr>
          <p:nvPr>
            <p:ph type="sldNum" sz="quarter" idx="10"/>
          </p:nvPr>
        </p:nvSpPr>
        <p:spPr/>
        <p:txBody>
          <a:bodyPr/>
          <a:lstStyle/>
          <a:p>
            <a:fld id="{4724C454-5928-4F08-BD23-BD53897AA9C7}" type="slidenum">
              <a:rPr lang="en-US" smtClean="0"/>
              <a:pPr/>
              <a:t>8</a:t>
            </a:fld>
            <a:endParaRPr lang="en-US" dirty="0"/>
          </a:p>
        </p:txBody>
      </p:sp>
    </p:spTree>
    <p:extLst>
      <p:ext uri="{BB962C8B-B14F-4D97-AF65-F5344CB8AC3E}">
        <p14:creationId xmlns:p14="http://schemas.microsoft.com/office/powerpoint/2010/main" xmlns="" val="30818456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We have validated the willingness of solo, small firm, and in-house lawyers to become paying users of the Vizibid service by conducting (and continuing to conduct) interviews with lawyers from various age groups and practice areas in Washington State. One after another, these potential customers have expressed giddy excitement about using the Vizibid service. </a:t>
            </a:r>
          </a:p>
          <a:p>
            <a:endParaRPr lang="en-US" sz="120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Lawyers we</a:t>
            </a:r>
            <a:r>
              <a:rPr lang="en-US" sz="1200" kern="1200" baseline="0" dirty="0" smtClean="0">
                <a:solidFill>
                  <a:schemeClr val="tx1"/>
                </a:solidFill>
                <a:latin typeface="+mn-lt"/>
                <a:ea typeface="+mn-ea"/>
                <a:cs typeface="+mn-cs"/>
              </a:rPr>
              <a:t> have interviewed have said:</a:t>
            </a:r>
          </a:p>
          <a:p>
            <a:endParaRPr lang="en-US" sz="1200" kern="1200" baseline="0" dirty="0" smtClean="0">
              <a:solidFill>
                <a:schemeClr val="tx1"/>
              </a:solidFill>
              <a:latin typeface="+mn-lt"/>
              <a:ea typeface="+mn-ea"/>
              <a:cs typeface="+mn-cs"/>
            </a:endParaRPr>
          </a:p>
          <a:p>
            <a:pPr>
              <a:buFont typeface="Arial" pitchFamily="34" charset="0"/>
              <a:buChar char="•"/>
            </a:pPr>
            <a:r>
              <a:rPr lang="en-US" sz="1200" kern="1200" baseline="0" dirty="0" smtClean="0">
                <a:solidFill>
                  <a:schemeClr val="tx1"/>
                </a:solidFill>
                <a:latin typeface="+mn-lt"/>
                <a:ea typeface="+mn-ea"/>
                <a:cs typeface="+mn-cs"/>
              </a:rPr>
              <a:t>Vizibid is “a needed service,” “a very good idea,” and “a great idea.”</a:t>
            </a:r>
          </a:p>
          <a:p>
            <a:pPr>
              <a:buFont typeface="Arial" pitchFamily="34" charset="0"/>
              <a:buChar char="•"/>
            </a:pPr>
            <a:r>
              <a:rPr lang="en-US" sz="1200" kern="1200" baseline="0" dirty="0" smtClean="0">
                <a:solidFill>
                  <a:schemeClr val="tx1"/>
                </a:solidFill>
                <a:latin typeface="+mn-lt"/>
                <a:ea typeface="+mn-ea"/>
                <a:cs typeface="+mn-cs"/>
              </a:rPr>
              <a:t>“Solos should have access to a database of high quality model legal documents just like big firm lawyers do.”</a:t>
            </a:r>
          </a:p>
          <a:p>
            <a:pPr>
              <a:buFont typeface="Arial" pitchFamily="34" charset="0"/>
              <a:buChar char="•"/>
            </a:pPr>
            <a:r>
              <a:rPr lang="en-US" sz="1200" kern="1200" baseline="0" dirty="0" smtClean="0">
                <a:solidFill>
                  <a:schemeClr val="tx1"/>
                </a:solidFill>
                <a:latin typeface="+mn-lt"/>
                <a:ea typeface="+mn-ea"/>
                <a:cs typeface="+mn-cs"/>
              </a:rPr>
              <a:t>The Vizibid service “is something that </a:t>
            </a:r>
            <a:r>
              <a:rPr lang="en-US" sz="1200" i="1" kern="1200" baseline="0" dirty="0" smtClean="0">
                <a:solidFill>
                  <a:schemeClr val="tx1"/>
                </a:solidFill>
                <a:latin typeface="+mn-lt"/>
                <a:ea typeface="+mn-ea"/>
                <a:cs typeface="+mn-cs"/>
              </a:rPr>
              <a:t>someone</a:t>
            </a:r>
            <a:r>
              <a:rPr lang="en-US" sz="1200" i="0" kern="1200" baseline="0" dirty="0" smtClean="0">
                <a:solidFill>
                  <a:schemeClr val="tx1"/>
                </a:solidFill>
                <a:latin typeface="+mn-lt"/>
                <a:ea typeface="+mn-ea"/>
                <a:cs typeface="+mn-cs"/>
              </a:rPr>
              <a:t> is going to build, whether you do it or someone else does.”</a:t>
            </a:r>
          </a:p>
          <a:p>
            <a:endParaRPr lang="en-US" sz="1200" kern="1200" baseline="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These lawyers have nearly unanimously expressed their willingness to pay for Vizibid subscriptions, stating that they would expect to pay anywhere from $20 to $100 or more per month. In general, these lawyers have stated that they will be very willing to upload their documents to share with other lawyers. So far, each of these lawyers has also requested an invitation to join the service once Vizibid launches. As the momentum picks up, the need for fundraising to harness the momentum is growing.</a:t>
            </a:r>
            <a:endParaRPr lang="en-US" b="0" dirty="0">
              <a:solidFill>
                <a:schemeClr val="bg1"/>
              </a:solidFill>
            </a:endParaRPr>
          </a:p>
        </p:txBody>
      </p:sp>
      <p:sp>
        <p:nvSpPr>
          <p:cNvPr id="4" name="Slide Number Placeholder 3"/>
          <p:cNvSpPr>
            <a:spLocks noGrp="1"/>
          </p:cNvSpPr>
          <p:nvPr>
            <p:ph type="sldNum" sz="quarter" idx="10"/>
          </p:nvPr>
        </p:nvSpPr>
        <p:spPr/>
        <p:txBody>
          <a:bodyPr/>
          <a:lstStyle/>
          <a:p>
            <a:fld id="{4724C454-5928-4F08-BD23-BD53897AA9C7}" type="slidenum">
              <a:rPr lang="en-US" smtClean="0"/>
              <a:pPr/>
              <a:t>9</a:t>
            </a:fld>
            <a:endParaRPr lang="en-US" dirty="0"/>
          </a:p>
        </p:txBody>
      </p:sp>
    </p:spTree>
    <p:extLst>
      <p:ext uri="{BB962C8B-B14F-4D97-AF65-F5344CB8AC3E}">
        <p14:creationId xmlns:p14="http://schemas.microsoft.com/office/powerpoint/2010/main" xmlns="" val="2318569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10323073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198211650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1031969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34034621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27614088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11930308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1902253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35427210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23320340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1771246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A3082-1677-44BA-A457-D46053D3B7C0}" type="datetimeFigureOut">
              <a:rPr lang="en-US" smtClean="0"/>
              <a:pPr/>
              <a:t>4/1/2013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3561485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BA3082-1677-44BA-A457-D46053D3B7C0}" type="datetimeFigureOut">
              <a:rPr lang="en-US" smtClean="0"/>
              <a:pPr/>
              <a:t>4/1/2013</a:t>
            </a:fld>
            <a:endParaRPr lang="en-US"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FEBA7A0-941B-4B54-9380-0537B7D0EBB7}" type="slidenum">
              <a:rPr lang="en-US" smtClean="0"/>
              <a:pPr/>
              <a:t>‹#›</a:t>
            </a:fld>
            <a:endParaRPr lang="en-US" dirty="0"/>
          </a:p>
        </p:txBody>
      </p:sp>
    </p:spTree>
    <p:extLst>
      <p:ext uri="{BB962C8B-B14F-4D97-AF65-F5344CB8AC3E}">
        <p14:creationId xmlns:p14="http://schemas.microsoft.com/office/powerpoint/2010/main" xmlns="" val="3781202588"/>
      </p:ext>
    </p:extLst>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ideo" Target="../media/media1.mov"/><Relationship Id="rId5" Type="http://schemas.openxmlformats.org/officeDocument/2006/relationships/image" Target="../media/image2.png"/><Relationship Id="rId4" Type="http://schemas.microsoft.com/office/2007/relationships/media" Target="../media/media1.mov"/></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video" Target="../media/media2.mov"/><Relationship Id="rId5" Type="http://schemas.openxmlformats.org/officeDocument/2006/relationships/image" Target="../media/image3.png"/><Relationship Id="rId4" Type="http://schemas.microsoft.com/office/2007/relationships/media" Target="../media/media2.mov"/></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video" Target="../media/media3.mov"/><Relationship Id="rId5" Type="http://schemas.openxmlformats.org/officeDocument/2006/relationships/image" Target="../media/image4.png"/><Relationship Id="rId4" Type="http://schemas.microsoft.com/office/2007/relationships/media" Target="../media/media3.mov"/></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video" Target="../media/media4.mov"/><Relationship Id="rId5" Type="http://schemas.openxmlformats.org/officeDocument/2006/relationships/image" Target="../media/image5.png"/><Relationship Id="rId4" Type="http://schemas.microsoft.com/office/2007/relationships/media" Target="../media/media4.mov"/></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vizibid-white (936x312).png"/>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2209800" y="2209800"/>
            <a:ext cx="4754880" cy="1584960"/>
          </a:xfrm>
          <a:prstGeom prst="rect">
            <a:avLst/>
          </a:prstGeom>
        </p:spPr>
      </p:pic>
    </p:spTree>
    <p:extLst>
      <p:ext uri="{BB962C8B-B14F-4D97-AF65-F5344CB8AC3E}">
        <p14:creationId xmlns:p14="http://schemas.microsoft.com/office/powerpoint/2010/main" xmlns="" val="33022673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981200" y="2587752"/>
            <a:ext cx="5410200" cy="1755648"/>
          </a:xfrm>
        </p:spPr>
        <p:txBody>
          <a:bodyPr>
            <a:normAutofit/>
          </a:bodyPr>
          <a:lstStyle/>
          <a:p>
            <a:pPr marL="0" indent="0" algn="ctr">
              <a:buNone/>
            </a:pPr>
            <a:r>
              <a:rPr lang="en-US" dirty="0" smtClean="0"/>
              <a:t>total addressable market:</a:t>
            </a:r>
          </a:p>
          <a:p>
            <a:pPr marL="0" indent="0" algn="ctr">
              <a:buNone/>
            </a:pPr>
            <a:r>
              <a:rPr lang="en-US" dirty="0" smtClean="0"/>
              <a:t>more than 350,000 lawyers</a:t>
            </a:r>
            <a:endParaRPr lang="en-US" dirty="0"/>
          </a:p>
        </p:txBody>
      </p:sp>
    </p:spTree>
    <p:extLst>
      <p:ext uri="{BB962C8B-B14F-4D97-AF65-F5344CB8AC3E}">
        <p14:creationId xmlns:p14="http://schemas.microsoft.com/office/powerpoint/2010/main" xmlns="" val="327165027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133600" y="2587752"/>
            <a:ext cx="5257800" cy="609600"/>
          </a:xfrm>
        </p:spPr>
        <p:txBody>
          <a:bodyPr>
            <a:normAutofit/>
          </a:bodyPr>
          <a:lstStyle/>
          <a:p>
            <a:pPr marL="0" indent="0" algn="ctr">
              <a:buNone/>
            </a:pPr>
            <a:r>
              <a:rPr lang="en-US" dirty="0"/>
              <a:t>c</a:t>
            </a:r>
            <a:r>
              <a:rPr lang="en-US" dirty="0" smtClean="0"/>
              <a:t>ustomer acquisition</a:t>
            </a:r>
            <a:endParaRPr lang="en-US" dirty="0"/>
          </a:p>
        </p:txBody>
      </p:sp>
    </p:spTree>
    <p:extLst>
      <p:ext uri="{BB962C8B-B14F-4D97-AF65-F5344CB8AC3E}">
        <p14:creationId xmlns:p14="http://schemas.microsoft.com/office/powerpoint/2010/main" xmlns="" val="20717523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590800" y="2590800"/>
            <a:ext cx="4648200" cy="914400"/>
          </a:xfrm>
        </p:spPr>
        <p:txBody>
          <a:bodyPr>
            <a:normAutofit/>
          </a:bodyPr>
          <a:lstStyle/>
          <a:p>
            <a:pPr marL="0" indent="0" algn="ctr">
              <a:buNone/>
            </a:pPr>
            <a:r>
              <a:rPr lang="en-US" dirty="0" smtClean="0"/>
              <a:t>launch strategy</a:t>
            </a:r>
            <a:endParaRPr lang="en-US" dirty="0"/>
          </a:p>
        </p:txBody>
      </p:sp>
    </p:spTree>
    <p:extLst>
      <p:ext uri="{BB962C8B-B14F-4D97-AF65-F5344CB8AC3E}">
        <p14:creationId xmlns:p14="http://schemas.microsoft.com/office/powerpoint/2010/main" xmlns="" val="87513711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600200" y="2590800"/>
            <a:ext cx="6019800" cy="990600"/>
          </a:xfrm>
        </p:spPr>
        <p:txBody>
          <a:bodyPr>
            <a:normAutofit/>
          </a:bodyPr>
          <a:lstStyle/>
          <a:p>
            <a:pPr marL="0" indent="0" algn="ctr">
              <a:buNone/>
            </a:pPr>
            <a:r>
              <a:rPr lang="en-US" dirty="0" smtClean="0"/>
              <a:t>$20-50 per month, per user</a:t>
            </a:r>
            <a:endParaRPr lang="en-US" dirty="0"/>
          </a:p>
        </p:txBody>
      </p:sp>
    </p:spTree>
    <p:extLst>
      <p:ext uri="{BB962C8B-B14F-4D97-AF65-F5344CB8AC3E}">
        <p14:creationId xmlns:p14="http://schemas.microsoft.com/office/powerpoint/2010/main" xmlns="" val="21864102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2587752"/>
            <a:ext cx="6400800" cy="990600"/>
          </a:xfrm>
        </p:spPr>
        <p:txBody>
          <a:bodyPr>
            <a:normAutofit/>
          </a:bodyPr>
          <a:lstStyle/>
          <a:p>
            <a:pPr marL="0" indent="0" algn="ctr">
              <a:buNone/>
            </a:pPr>
            <a:r>
              <a:rPr lang="en-US" dirty="0" smtClean="0"/>
              <a:t>up-sell opportunities</a:t>
            </a:r>
            <a:endParaRPr lang="en-US" dirty="0"/>
          </a:p>
        </p:txBody>
      </p:sp>
    </p:spTree>
    <p:extLst>
      <p:ext uri="{BB962C8B-B14F-4D97-AF65-F5344CB8AC3E}">
        <p14:creationId xmlns:p14="http://schemas.microsoft.com/office/powerpoint/2010/main" xmlns="" val="237685362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2587752"/>
            <a:ext cx="6400800" cy="990600"/>
          </a:xfrm>
        </p:spPr>
        <p:txBody>
          <a:bodyPr>
            <a:normAutofit/>
          </a:bodyPr>
          <a:lstStyle/>
          <a:p>
            <a:pPr marL="0" indent="0" algn="ctr">
              <a:buNone/>
            </a:pPr>
            <a:r>
              <a:rPr lang="en-US" dirty="0" smtClean="0"/>
              <a:t>growth into large law firms</a:t>
            </a:r>
            <a:endParaRPr lang="en-US" dirty="0"/>
          </a:p>
        </p:txBody>
      </p:sp>
    </p:spTree>
    <p:extLst>
      <p:ext uri="{BB962C8B-B14F-4D97-AF65-F5344CB8AC3E}">
        <p14:creationId xmlns:p14="http://schemas.microsoft.com/office/powerpoint/2010/main" xmlns="" val="23768536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62100" y="2587752"/>
            <a:ext cx="6019800" cy="838200"/>
          </a:xfrm>
        </p:spPr>
        <p:txBody>
          <a:bodyPr>
            <a:normAutofit/>
          </a:bodyPr>
          <a:lstStyle/>
          <a:p>
            <a:pPr marL="0" indent="0">
              <a:buNone/>
            </a:pPr>
            <a:r>
              <a:rPr lang="en-US" dirty="0" smtClean="0"/>
              <a:t>international and other professions</a:t>
            </a:r>
            <a:endParaRPr lang="en-US" dirty="0"/>
          </a:p>
        </p:txBody>
      </p:sp>
    </p:spTree>
    <p:extLst>
      <p:ext uri="{BB962C8B-B14F-4D97-AF65-F5344CB8AC3E}">
        <p14:creationId xmlns:p14="http://schemas.microsoft.com/office/powerpoint/2010/main" xmlns="" val="249638703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143000" y="2587752"/>
            <a:ext cx="6934200" cy="685800"/>
          </a:xfrm>
        </p:spPr>
        <p:txBody>
          <a:bodyPr>
            <a:normAutofit/>
          </a:bodyPr>
          <a:lstStyle/>
          <a:p>
            <a:pPr marL="0" indent="0" algn="ctr">
              <a:buNone/>
            </a:pPr>
            <a:r>
              <a:rPr lang="en-US" dirty="0" smtClean="0"/>
              <a:t>financial projections</a:t>
            </a:r>
            <a:endParaRPr lang="en-US" dirty="0"/>
          </a:p>
        </p:txBody>
      </p:sp>
    </p:spTree>
    <p:extLst>
      <p:ext uri="{BB962C8B-B14F-4D97-AF65-F5344CB8AC3E}">
        <p14:creationId xmlns:p14="http://schemas.microsoft.com/office/powerpoint/2010/main" xmlns="" val="154242912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505200" y="2587752"/>
            <a:ext cx="2133600" cy="914400"/>
          </a:xfrm>
        </p:spPr>
        <p:txBody>
          <a:bodyPr/>
          <a:lstStyle/>
          <a:p>
            <a:pPr marL="0" indent="0">
              <a:buNone/>
            </a:pPr>
            <a:r>
              <a:rPr lang="en-US" dirty="0" smtClean="0"/>
              <a:t>$530,000</a:t>
            </a:r>
            <a:endParaRPr lang="en-US" dirty="0"/>
          </a:p>
        </p:txBody>
      </p:sp>
    </p:spTree>
    <p:extLst>
      <p:ext uri="{BB962C8B-B14F-4D97-AF65-F5344CB8AC3E}">
        <p14:creationId xmlns:p14="http://schemas.microsoft.com/office/powerpoint/2010/main" xmlns="" val="336357483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571500" y="2590800"/>
            <a:ext cx="8001000" cy="838200"/>
          </a:xfrm>
        </p:spPr>
        <p:txBody>
          <a:bodyPr>
            <a:normAutofit/>
          </a:bodyPr>
          <a:lstStyle/>
          <a:p>
            <a:pPr marL="0" indent="0">
              <a:buNone/>
            </a:pPr>
            <a:r>
              <a:rPr lang="en-US" dirty="0"/>
              <a:t>f</a:t>
            </a:r>
            <a:r>
              <a:rPr lang="en-US" dirty="0" smtClean="0"/>
              <a:t>ounders: Forrest Carlson and Marc Beitchman</a:t>
            </a:r>
            <a:endParaRPr lang="en-US" dirty="0"/>
          </a:p>
        </p:txBody>
      </p:sp>
    </p:spTree>
    <p:extLst>
      <p:ext uri="{BB962C8B-B14F-4D97-AF65-F5344CB8AC3E}">
        <p14:creationId xmlns:p14="http://schemas.microsoft.com/office/powerpoint/2010/main" xmlns="" val="295297653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2"/>
          <p:cNvSpPr>
            <a:spLocks noGrp="1"/>
          </p:cNvSpPr>
          <p:nvPr>
            <p:ph idx="1"/>
          </p:nvPr>
        </p:nvSpPr>
        <p:spPr>
          <a:xfrm>
            <a:off x="1143000" y="2590800"/>
            <a:ext cx="6858000" cy="685800"/>
          </a:xfrm>
        </p:spPr>
        <p:txBody>
          <a:bodyPr>
            <a:normAutofit/>
          </a:bodyPr>
          <a:lstStyle/>
          <a:p>
            <a:pPr marL="0" indent="0" algn="ctr">
              <a:buNone/>
            </a:pPr>
            <a:r>
              <a:rPr lang="en-US" dirty="0" smtClean="0"/>
              <a:t>the problem</a:t>
            </a:r>
            <a:endParaRPr lang="en-US" dirty="0"/>
          </a:p>
        </p:txBody>
      </p:sp>
    </p:spTree>
    <p:extLst>
      <p:ext uri="{BB962C8B-B14F-4D97-AF65-F5344CB8AC3E}">
        <p14:creationId xmlns:p14="http://schemas.microsoft.com/office/powerpoint/2010/main" xmlns="" val="1057907825"/>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57600" y="2590800"/>
            <a:ext cx="1828800" cy="762000"/>
          </a:xfrm>
        </p:spPr>
        <p:txBody>
          <a:bodyPr/>
          <a:lstStyle/>
          <a:p>
            <a:pPr marL="0" indent="0">
              <a:buNone/>
            </a:pPr>
            <a:r>
              <a:rPr lang="en-US" dirty="0" smtClean="0"/>
              <a:t>questions</a:t>
            </a:r>
            <a:endParaRPr lang="en-US" dirty="0"/>
          </a:p>
        </p:txBody>
      </p:sp>
    </p:spTree>
    <p:extLst>
      <p:ext uri="{BB962C8B-B14F-4D97-AF65-F5344CB8AC3E}">
        <p14:creationId xmlns:p14="http://schemas.microsoft.com/office/powerpoint/2010/main" xmlns="" val="229618769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447800" y="2587752"/>
            <a:ext cx="6400799" cy="1908048"/>
          </a:xfrm>
        </p:spPr>
        <p:txBody>
          <a:bodyPr>
            <a:normAutofit/>
          </a:bodyPr>
          <a:lstStyle/>
          <a:p>
            <a:pPr marL="0" indent="0" algn="ctr">
              <a:buNone/>
            </a:pPr>
            <a:r>
              <a:rPr lang="en-US" dirty="0" smtClean="0"/>
              <a:t>existing workarounds</a:t>
            </a:r>
          </a:p>
          <a:p>
            <a:pPr marL="0" indent="0" algn="ctr">
              <a:buNone/>
            </a:pPr>
            <a:r>
              <a:rPr lang="en-US" dirty="0" smtClean="0"/>
              <a:t>(a.k.a. “competition”)</a:t>
            </a:r>
            <a:endParaRPr lang="en-US" dirty="0"/>
          </a:p>
        </p:txBody>
      </p:sp>
    </p:spTree>
    <p:extLst>
      <p:ext uri="{BB962C8B-B14F-4D97-AF65-F5344CB8AC3E}">
        <p14:creationId xmlns:p14="http://schemas.microsoft.com/office/powerpoint/2010/main" xmlns="" val="400543874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981325" y="2587752"/>
            <a:ext cx="3181350" cy="685800"/>
          </a:xfrm>
        </p:spPr>
        <p:txBody>
          <a:bodyPr>
            <a:normAutofit/>
          </a:bodyPr>
          <a:lstStyle/>
          <a:p>
            <a:pPr marL="0" indent="0" algn="ctr">
              <a:buNone/>
            </a:pPr>
            <a:r>
              <a:rPr lang="en-US" dirty="0" smtClean="0"/>
              <a:t>the solution</a:t>
            </a:r>
            <a:endParaRPr lang="en-US" dirty="0"/>
          </a:p>
        </p:txBody>
      </p:sp>
    </p:spTree>
    <p:extLst>
      <p:ext uri="{BB962C8B-B14F-4D97-AF65-F5344CB8AC3E}">
        <p14:creationId xmlns:p14="http://schemas.microsoft.com/office/powerpoint/2010/main" xmlns="" val="40054387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a.mov">
            <a:hlinkClick r:id="" action="ppaction://media"/>
          </p:cNvPr>
          <p:cNvPicPr>
            <a:picLocks noChangeAspect="1"/>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640080" y="474931"/>
            <a:ext cx="7863840" cy="5908138"/>
          </a:xfrm>
          <a:prstGeom prst="rect">
            <a:avLst/>
          </a:prstGeom>
        </p:spPr>
      </p:pic>
    </p:spTree>
    <p:extLst>
      <p:ext uri="{BB962C8B-B14F-4D97-AF65-F5344CB8AC3E}">
        <p14:creationId xmlns:p14="http://schemas.microsoft.com/office/powerpoint/2010/main" xmlns="" val="22267924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1b.mov">
            <a:hlinkClick r:id="" action="ppaction://media"/>
          </p:cNvPr>
          <p:cNvPicPr>
            <a:picLocks noChangeAspect="1"/>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640080" y="474931"/>
            <a:ext cx="7863840" cy="5908138"/>
          </a:xfrm>
          <a:prstGeom prst="rect">
            <a:avLst/>
          </a:prstGeom>
        </p:spPr>
      </p:pic>
    </p:spTree>
    <p:extLst>
      <p:ext uri="{BB962C8B-B14F-4D97-AF65-F5344CB8AC3E}">
        <p14:creationId xmlns:p14="http://schemas.microsoft.com/office/powerpoint/2010/main" xmlns="" val="82401498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a.mov">
            <a:hlinkClick r:id="" action="ppaction://media"/>
          </p:cNvPr>
          <p:cNvPicPr>
            <a:picLocks noChangeAspect="1"/>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640080" y="474932"/>
            <a:ext cx="7863840" cy="5908137"/>
          </a:xfrm>
          <a:prstGeom prst="rect">
            <a:avLst/>
          </a:prstGeom>
        </p:spPr>
      </p:pic>
    </p:spTree>
    <p:extLst>
      <p:ext uri="{BB962C8B-B14F-4D97-AF65-F5344CB8AC3E}">
        <p14:creationId xmlns:p14="http://schemas.microsoft.com/office/powerpoint/2010/main" xmlns="" val="33606843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b.mov">
            <a:hlinkClick r:id="" action="ppaction://media"/>
          </p:cNvPr>
          <p:cNvPicPr>
            <a:picLocks/>
          </p:cNvPicPr>
          <p:nvPr>
            <a:videoFile r:link="rId1"/>
            <p:extLst>
              <p:ext uri="{DAA4B4D4-6D71-4841-9C94-3DE7FCFB9230}">
                <p14:media xmlns:p14="http://schemas.microsoft.com/office/powerpoint/2010/main" xmlns="" r:embed="rId4"/>
              </p:ext>
            </p:extLst>
          </p:nvPr>
        </p:nvPicPr>
        <p:blipFill>
          <a:blip r:embed="rId5" cstate="print"/>
          <a:stretch>
            <a:fillRect/>
          </a:stretch>
        </p:blipFill>
        <p:spPr>
          <a:xfrm>
            <a:off x="640080" y="475488"/>
            <a:ext cx="7863840" cy="5907024"/>
          </a:xfrm>
          <a:prstGeom prst="rect">
            <a:avLst/>
          </a:prstGeom>
        </p:spPr>
      </p:pic>
    </p:spTree>
    <p:extLst>
      <p:ext uri="{BB962C8B-B14F-4D97-AF65-F5344CB8AC3E}">
        <p14:creationId xmlns:p14="http://schemas.microsoft.com/office/powerpoint/2010/main" xmlns="" val="382209900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057400" y="2590800"/>
            <a:ext cx="5410200" cy="685800"/>
          </a:xfrm>
        </p:spPr>
        <p:txBody>
          <a:bodyPr/>
          <a:lstStyle/>
          <a:p>
            <a:pPr marL="0" indent="0" algn="ctr">
              <a:buNone/>
            </a:pPr>
            <a:r>
              <a:rPr lang="en-US" dirty="0" smtClean="0"/>
              <a:t>customer validation</a:t>
            </a:r>
            <a:endParaRPr lang="en-US" dirty="0"/>
          </a:p>
        </p:txBody>
      </p:sp>
    </p:spTree>
    <p:extLst>
      <p:ext uri="{BB962C8B-B14F-4D97-AF65-F5344CB8AC3E}">
        <p14:creationId xmlns:p14="http://schemas.microsoft.com/office/powerpoint/2010/main" xmlns="" val="30860607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563</TotalTime>
  <Words>2217</Words>
  <Application>Microsoft Office PowerPoint</Application>
  <PresentationFormat>On-screen Show (4:3)</PresentationFormat>
  <Paragraphs>92</Paragraphs>
  <Slides>20</Slides>
  <Notes>20</Notes>
  <HiddenSlides>0</HiddenSlides>
  <MMClips>4</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vector>
  </TitlesOfParts>
  <Company>Microsoft Corporation</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Vizibid</dc:title>
  <dc:creator>Marc Beitchman</dc:creator>
  <cp:lastModifiedBy>Admin</cp:lastModifiedBy>
  <cp:revision>174</cp:revision>
  <dcterms:created xsi:type="dcterms:W3CDTF">2013-01-29T18:28:36Z</dcterms:created>
  <dcterms:modified xsi:type="dcterms:W3CDTF">2013-04-02T03:07:53Z</dcterms:modified>
</cp:coreProperties>
</file>

<file path=docProps/thumbnail.jpeg>
</file>